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2"/>
  </p:notesMasterIdLst>
  <p:sldIdLst>
    <p:sldId id="256" r:id="rId2"/>
    <p:sldId id="310" r:id="rId3"/>
    <p:sldId id="312" r:id="rId4"/>
    <p:sldId id="257" r:id="rId5"/>
    <p:sldId id="316" r:id="rId6"/>
    <p:sldId id="304" r:id="rId7"/>
    <p:sldId id="303" r:id="rId8"/>
    <p:sldId id="308" r:id="rId9"/>
    <p:sldId id="302" r:id="rId10"/>
    <p:sldId id="31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0F1"/>
    <a:srgbClr val="FFFFFF"/>
    <a:srgbClr val="FEFEFE"/>
    <a:srgbClr val="3E90C3"/>
    <a:srgbClr val="3A5A11"/>
    <a:srgbClr val="7AC74D"/>
    <a:srgbClr val="7BC8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072" autoAdjust="0"/>
  </p:normalViewPr>
  <p:slideViewPr>
    <p:cSldViewPr snapToGrid="0">
      <p:cViewPr varScale="1">
        <p:scale>
          <a:sx n="77" d="100"/>
          <a:sy n="77" d="100"/>
        </p:scale>
        <p:origin x="35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media/image3.gif>
</file>

<file path=ppt/media/image4.png>
</file>

<file path=ppt/media/image5.gif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16/06/2024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6/16/2024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6/16/2024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n-US" dirty="0"/>
              <a:t>Gene Expression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r>
              <a:rPr lang="en-US"/>
              <a:t>ATHBY Human Biology</a:t>
            </a:r>
            <a:endParaRPr lang="en-AU"/>
          </a:p>
          <a:p>
            <a:endParaRPr lang="en-AU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purple lines with text&#10;&#10;Description automatically generated">
            <a:extLst>
              <a:ext uri="{FF2B5EF4-FFF2-40B4-BE49-F238E27FC236}">
                <a16:creationId xmlns:a16="http://schemas.microsoft.com/office/drawing/2014/main" id="{293D2F8B-597A-1A9E-90BE-4431A3BF3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02571" y="1794394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271804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br>
              <a:rPr lang="en-US" dirty="0"/>
            </a:b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973" y="1496291"/>
            <a:ext cx="5547350" cy="4467947"/>
          </a:xfrm>
        </p:spPr>
        <p:txBody>
          <a:bodyPr>
            <a:normAutofit/>
          </a:bodyPr>
          <a:lstStyle/>
          <a:p>
            <a:r>
              <a:rPr lang="en-AU" sz="2400" dirty="0"/>
              <a:t>Discuss scientific discoveries that have contributed to our understanding of DNA.</a:t>
            </a:r>
          </a:p>
          <a:p>
            <a:r>
              <a:rPr lang="en-AU" sz="2400" dirty="0"/>
              <a:t>Describe gene expression.</a:t>
            </a:r>
          </a:p>
          <a:p>
            <a:r>
              <a:rPr lang="en-AU" sz="2400" dirty="0"/>
              <a:t>Research factors involved in gene expression.</a:t>
            </a:r>
          </a:p>
          <a:p>
            <a:endParaRPr lang="en-AU" dirty="0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7" name="Graphic 46">
            <a:extLst>
              <a:ext uri="{FF2B5EF4-FFF2-40B4-BE49-F238E27FC236}">
                <a16:creationId xmlns:a16="http://schemas.microsoft.com/office/drawing/2014/main" id="{7164E8BD-CF2D-81F6-F877-3BA3CC57A1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04" r="41595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646610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8343-B619-8AF9-73AD-4F295769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61F89-9865-63ED-2FB7-515A64DE7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225" y="2192695"/>
            <a:ext cx="11818776" cy="4497354"/>
          </a:xfrm>
        </p:spPr>
        <p:txBody>
          <a:bodyPr>
            <a:normAutofit fontScale="92500"/>
          </a:bodyPr>
          <a:lstStyle/>
          <a:p>
            <a:pPr marL="342900" indent="-342900">
              <a:buAutoNum type="arabicPeriod"/>
            </a:pPr>
            <a:r>
              <a:rPr lang="en-US" sz="2400" dirty="0"/>
              <a:t>Compare and contrast DNA replication and protein synthesis (10 marks)</a:t>
            </a:r>
          </a:p>
          <a:p>
            <a:pPr marL="342900" indent="-342900">
              <a:buAutoNum type="arabicPeriod"/>
            </a:pPr>
            <a:r>
              <a:rPr lang="en-US" sz="2400" dirty="0"/>
              <a:t>Explain the role of the following 						(4 marks)</a:t>
            </a:r>
          </a:p>
          <a:p>
            <a:r>
              <a:rPr lang="en-US" sz="2400" dirty="0"/>
              <a:t>	a) helicase</a:t>
            </a:r>
          </a:p>
          <a:p>
            <a:r>
              <a:rPr lang="en-US" sz="2400" dirty="0"/>
              <a:t>	b) primase</a:t>
            </a:r>
          </a:p>
          <a:p>
            <a:r>
              <a:rPr lang="en-US" sz="2400" dirty="0"/>
              <a:t>	c) polymerase</a:t>
            </a:r>
          </a:p>
          <a:p>
            <a:r>
              <a:rPr lang="en-US" sz="2400" dirty="0"/>
              <a:t>	d) ligase</a:t>
            </a:r>
          </a:p>
          <a:p>
            <a:r>
              <a:rPr lang="en-US" sz="2400" dirty="0"/>
              <a:t>3. Draw three types of RNA							(3 marks)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2415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5AB8F98-27E9-490A-9FFC-6FB07CEAB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4762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BB673AF-CE4B-46CB-AF61-47A2F6B51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92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B244C92-C225-4ED6-9477-FE38CFE2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3B79606-5986-49BA-9D40-A0FD94094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7618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534AD34-A74F-4FCD-8E77-6A38F9263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6083" y="0"/>
            <a:ext cx="9841377" cy="6858000"/>
          </a:xfrm>
          <a:custGeom>
            <a:avLst/>
            <a:gdLst>
              <a:gd name="connsiteX0" fmla="*/ 1623023 w 9841377"/>
              <a:gd name="connsiteY0" fmla="*/ 0 h 6858000"/>
              <a:gd name="connsiteX1" fmla="*/ 4289416 w 9841377"/>
              <a:gd name="connsiteY1" fmla="*/ 0 h 6858000"/>
              <a:gd name="connsiteX2" fmla="*/ 4359035 w 9841377"/>
              <a:gd name="connsiteY2" fmla="*/ 0 h 6858000"/>
              <a:gd name="connsiteX3" fmla="*/ 5482342 w 9841377"/>
              <a:gd name="connsiteY3" fmla="*/ 0 h 6858000"/>
              <a:gd name="connsiteX4" fmla="*/ 5551962 w 9841377"/>
              <a:gd name="connsiteY4" fmla="*/ 0 h 6858000"/>
              <a:gd name="connsiteX5" fmla="*/ 8218354 w 9841377"/>
              <a:gd name="connsiteY5" fmla="*/ 0 h 6858000"/>
              <a:gd name="connsiteX6" fmla="*/ 8240478 w 9841377"/>
              <a:gd name="connsiteY6" fmla="*/ 14997 h 6858000"/>
              <a:gd name="connsiteX7" fmla="*/ 9841377 w 9841377"/>
              <a:gd name="connsiteY7" fmla="*/ 3621656 h 6858000"/>
              <a:gd name="connsiteX8" fmla="*/ 7967027 w 9841377"/>
              <a:gd name="connsiteY8" fmla="*/ 6374814 h 6858000"/>
              <a:gd name="connsiteX9" fmla="*/ 7450379 w 9841377"/>
              <a:gd name="connsiteY9" fmla="*/ 6780599 h 6858000"/>
              <a:gd name="connsiteX10" fmla="*/ 7338623 w 9841377"/>
              <a:gd name="connsiteY10" fmla="*/ 6858000 h 6858000"/>
              <a:gd name="connsiteX11" fmla="*/ 5551962 w 9841377"/>
              <a:gd name="connsiteY11" fmla="*/ 6858000 h 6858000"/>
              <a:gd name="connsiteX12" fmla="*/ 5482342 w 9841377"/>
              <a:gd name="connsiteY12" fmla="*/ 6858000 h 6858000"/>
              <a:gd name="connsiteX13" fmla="*/ 4359035 w 9841377"/>
              <a:gd name="connsiteY13" fmla="*/ 6858000 h 6858000"/>
              <a:gd name="connsiteX14" fmla="*/ 4289416 w 9841377"/>
              <a:gd name="connsiteY14" fmla="*/ 6858000 h 6858000"/>
              <a:gd name="connsiteX15" fmla="*/ 2502754 w 9841377"/>
              <a:gd name="connsiteY15" fmla="*/ 6858000 h 6858000"/>
              <a:gd name="connsiteX16" fmla="*/ 2390998 w 9841377"/>
              <a:gd name="connsiteY16" fmla="*/ 6780599 h 6858000"/>
              <a:gd name="connsiteX17" fmla="*/ 1874350 w 9841377"/>
              <a:gd name="connsiteY17" fmla="*/ 6374814 h 6858000"/>
              <a:gd name="connsiteX18" fmla="*/ 0 w 9841377"/>
              <a:gd name="connsiteY18" fmla="*/ 3621656 h 6858000"/>
              <a:gd name="connsiteX19" fmla="*/ 1600899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1623023" y="0"/>
                </a:moveTo>
                <a:lnTo>
                  <a:pt x="4289416" y="0"/>
                </a:lnTo>
                <a:lnTo>
                  <a:pt x="4359035" y="0"/>
                </a:lnTo>
                <a:lnTo>
                  <a:pt x="5482342" y="0"/>
                </a:lnTo>
                <a:lnTo>
                  <a:pt x="5551962" y="0"/>
                </a:lnTo>
                <a:lnTo>
                  <a:pt x="8218354" y="0"/>
                </a:lnTo>
                <a:lnTo>
                  <a:pt x="8240478" y="14997"/>
                </a:lnTo>
                <a:cubicBezTo>
                  <a:pt x="9267641" y="754641"/>
                  <a:pt x="9841377" y="2093192"/>
                  <a:pt x="9841377" y="3621656"/>
                </a:cubicBezTo>
                <a:cubicBezTo>
                  <a:pt x="9841377" y="4969131"/>
                  <a:pt x="8912652" y="5602839"/>
                  <a:pt x="7967027" y="6374814"/>
                </a:cubicBezTo>
                <a:cubicBezTo>
                  <a:pt x="7794824" y="6515397"/>
                  <a:pt x="7624197" y="6653108"/>
                  <a:pt x="7450379" y="6780599"/>
                </a:cubicBezTo>
                <a:lnTo>
                  <a:pt x="7338623" y="6858000"/>
                </a:lnTo>
                <a:lnTo>
                  <a:pt x="5551962" y="6858000"/>
                </a:lnTo>
                <a:lnTo>
                  <a:pt x="5482342" y="6858000"/>
                </a:lnTo>
                <a:lnTo>
                  <a:pt x="4359035" y="6858000"/>
                </a:lnTo>
                <a:lnTo>
                  <a:pt x="428941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A9C3B0-FDF4-5C1F-E473-62DF68505F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7349" y="37971"/>
            <a:ext cx="5778416" cy="662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496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124" y="556591"/>
            <a:ext cx="5531230" cy="2057400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161" y="2613991"/>
            <a:ext cx="5171839" cy="3687418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en-AU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A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iscoveries made through the use of modern biotechnological techniques have increased understanding of DNA and gene expression.</a:t>
            </a:r>
            <a:endParaRPr lang="en-US" sz="8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29D49C1-51D8-72EB-469D-7F01130C5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78" r="29478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271804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br>
              <a:rPr lang="en-US" dirty="0"/>
            </a:b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973" y="1496291"/>
            <a:ext cx="5547350" cy="4467947"/>
          </a:xfrm>
        </p:spPr>
        <p:txBody>
          <a:bodyPr>
            <a:normAutofit/>
          </a:bodyPr>
          <a:lstStyle/>
          <a:p>
            <a:r>
              <a:rPr lang="en-AU" sz="2400" dirty="0"/>
              <a:t>Discuss scientific discoveries that have contributed to our understanding of DNA.</a:t>
            </a:r>
          </a:p>
          <a:p>
            <a:r>
              <a:rPr lang="en-AU" sz="2400" dirty="0"/>
              <a:t>Describe gene expression.</a:t>
            </a:r>
          </a:p>
          <a:p>
            <a:r>
              <a:rPr lang="en-AU" sz="2400" dirty="0"/>
              <a:t>Research factors involved in gene expression.</a:t>
            </a:r>
          </a:p>
          <a:p>
            <a:endParaRPr lang="en-AU" dirty="0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7" name="Graphic 46">
            <a:extLst>
              <a:ext uri="{FF2B5EF4-FFF2-40B4-BE49-F238E27FC236}">
                <a16:creationId xmlns:a16="http://schemas.microsoft.com/office/drawing/2014/main" id="{7164E8BD-CF2D-81F6-F877-3BA3CC57A1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04" r="41595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731916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20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C4CE3C4-3600-4353-9FE1-B32D06BEF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B9DFC5-4949-B002-2DB7-7C0DC0ACF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4" y="318052"/>
            <a:ext cx="10485782" cy="830723"/>
          </a:xfrm>
        </p:spPr>
        <p:txBody>
          <a:bodyPr anchor="b">
            <a:normAutofit/>
          </a:bodyPr>
          <a:lstStyle/>
          <a:p>
            <a:r>
              <a:rPr lang="en-US" sz="3000" i="1"/>
              <a:t>How long does protein synthesis take?</a:t>
            </a:r>
            <a:endParaRPr lang="en-AU" sz="3000" i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EE76F-AB8B-707D-D953-2ED159352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114" y="1148775"/>
            <a:ext cx="7382404" cy="5391173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US" sz="2400" i="1" dirty="0"/>
              <a:t>Transcription speeds vary greatly, but polymerase can ‘read’  from about 6 to 70 nucleotides per second.</a:t>
            </a:r>
          </a:p>
          <a:p>
            <a:pPr>
              <a:lnSpc>
                <a:spcPct val="130000"/>
              </a:lnSpc>
            </a:pPr>
            <a:r>
              <a:rPr lang="en-US" sz="2400" i="1" dirty="0"/>
              <a:t>One ribosome can make a protein with 400 amino acids in about 20 seconds. </a:t>
            </a:r>
          </a:p>
          <a:p>
            <a:pPr>
              <a:lnSpc>
                <a:spcPct val="130000"/>
              </a:lnSpc>
            </a:pPr>
            <a:r>
              <a:rPr lang="en-US" sz="2400" i="1" dirty="0"/>
              <a:t>A single strand of mRNA can have 10 to 20 ribosomes reading its code at the same time and a single cell can have up to    300 000 strands of identical mRNA. </a:t>
            </a:r>
          </a:p>
          <a:p>
            <a:pPr>
              <a:lnSpc>
                <a:spcPct val="130000"/>
              </a:lnSpc>
            </a:pPr>
            <a:r>
              <a:rPr lang="en-US" sz="2400" i="1" dirty="0"/>
              <a:t>A single cell can produce 150 000 protein molecules per second. </a:t>
            </a:r>
            <a:endParaRPr lang="en-AU" sz="2400" i="1" dirty="0"/>
          </a:p>
        </p:txBody>
      </p:sp>
      <p:pic>
        <p:nvPicPr>
          <p:cNvPr id="5" name="Picture 4" descr="Cartoon of a monster with a mustache&#10;&#10;Description automatically generated">
            <a:extLst>
              <a:ext uri="{FF2B5EF4-FFF2-40B4-BE49-F238E27FC236}">
                <a16:creationId xmlns:a16="http://schemas.microsoft.com/office/drawing/2014/main" id="{99EAE108-72C9-9B6A-3354-BE17D27CA3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9" t="14722" r="5838" b="7681"/>
          <a:stretch/>
        </p:blipFill>
        <p:spPr>
          <a:xfrm>
            <a:off x="8097935" y="1689652"/>
            <a:ext cx="3995749" cy="370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449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0666-44A0-B892-1D46-8BCA0A643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66" y="238539"/>
            <a:ext cx="5866757" cy="810592"/>
          </a:xfrm>
        </p:spPr>
        <p:txBody>
          <a:bodyPr anchor="b">
            <a:normAutofit/>
          </a:bodyPr>
          <a:lstStyle/>
          <a:p>
            <a:r>
              <a:rPr lang="en-US" dirty="0"/>
              <a:t>Gene Expression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E4FD7-AE5D-6E6D-F5C5-7691DCE47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957" y="1049131"/>
            <a:ext cx="5767366" cy="4915107"/>
          </a:xfrm>
        </p:spPr>
        <p:txBody>
          <a:bodyPr>
            <a:normAutofit lnSpcReduction="10000"/>
          </a:bodyPr>
          <a:lstStyle/>
          <a:p>
            <a:pPr>
              <a:lnSpc>
                <a:spcPct val="130000"/>
              </a:lnSpc>
            </a:pPr>
            <a:r>
              <a:rPr lang="en-US" sz="2400" dirty="0"/>
              <a:t>The process of transcribing information coded in DNA on to messenger RNA and then translating the message into a series amino acids is called </a:t>
            </a:r>
            <a:r>
              <a:rPr lang="en-US" sz="2400" b="1" dirty="0"/>
              <a:t>gene expression</a:t>
            </a:r>
            <a:r>
              <a:rPr lang="en-US" sz="2400" dirty="0"/>
              <a:t>. </a:t>
            </a:r>
          </a:p>
          <a:p>
            <a:pPr>
              <a:lnSpc>
                <a:spcPct val="130000"/>
              </a:lnSpc>
            </a:pPr>
            <a:r>
              <a:rPr lang="en-US" sz="2400" dirty="0"/>
              <a:t>Only some genes are </a:t>
            </a:r>
            <a:r>
              <a:rPr lang="en-US" sz="2400" b="1" dirty="0"/>
              <a:t>activated</a:t>
            </a:r>
            <a:r>
              <a:rPr lang="en-US" sz="2400" dirty="0"/>
              <a:t> or ‘switched on’ to make mRNA at any time, and this can vary by type and location of the cell.</a:t>
            </a:r>
          </a:p>
          <a:p>
            <a:pPr>
              <a:lnSpc>
                <a:spcPct val="130000"/>
              </a:lnSpc>
            </a:pPr>
            <a:endParaRPr lang="en-A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4D283-850D-C592-A7F9-CDB378FA6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2" r="29562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32939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0666-44A0-B892-1D46-8BCA0A643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66" y="238539"/>
            <a:ext cx="5866757" cy="810592"/>
          </a:xfrm>
        </p:spPr>
        <p:txBody>
          <a:bodyPr anchor="b">
            <a:normAutofit/>
          </a:bodyPr>
          <a:lstStyle/>
          <a:p>
            <a:r>
              <a:rPr lang="en-US" dirty="0"/>
              <a:t>Gene Expression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E4FD7-AE5D-6E6D-F5C5-7691DCE47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957" y="1049131"/>
            <a:ext cx="5767366" cy="4915107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2400" dirty="0"/>
              <a:t>Many factors determine whether a gene is being </a:t>
            </a:r>
            <a:r>
              <a:rPr lang="en-US" sz="2400" b="1" dirty="0"/>
              <a:t>expressed</a:t>
            </a:r>
            <a:r>
              <a:rPr lang="en-US" sz="2400" dirty="0"/>
              <a:t>, including the age of the cell, time of day, signals from other cells, environment and whether or not the cell is undergoing division.</a:t>
            </a:r>
          </a:p>
          <a:p>
            <a:pPr>
              <a:lnSpc>
                <a:spcPct val="130000"/>
              </a:lnSpc>
            </a:pPr>
            <a:endParaRPr lang="en-A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4D283-850D-C592-A7F9-CDB378FA6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2" r="29562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90295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DD803-5069-242D-D4D9-FF4B59999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865948" cy="423781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dirty="0"/>
              <a:t>enhancers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insulators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operators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promoters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repressors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silencers</a:t>
            </a:r>
            <a:endParaRPr lang="en-AU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AF1419-948F-6CAE-0821-472CFFDC8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5220" y="0"/>
            <a:ext cx="71367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22E3FF-FCAF-6DAD-E229-1592EDB6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1722" y="556591"/>
            <a:ext cx="4234069" cy="1580322"/>
          </a:xfrm>
          <a:solidFill>
            <a:srgbClr val="F3F0F1"/>
          </a:solidFill>
        </p:spPr>
        <p:txBody>
          <a:bodyPr>
            <a:normAutofit fontScale="90000"/>
          </a:bodyPr>
          <a:lstStyle/>
          <a:p>
            <a:r>
              <a:rPr lang="en-US" dirty="0"/>
              <a:t>Research factors that control gene expression: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42404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2419</TotalTime>
  <Words>337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Meiryo</vt:lpstr>
      <vt:lpstr>Calibri</vt:lpstr>
      <vt:lpstr>Corbel</vt:lpstr>
      <vt:lpstr>SketchLinesVTI</vt:lpstr>
      <vt:lpstr>Gene Expression</vt:lpstr>
      <vt:lpstr>Review</vt:lpstr>
      <vt:lpstr>PowerPoint Presentation</vt:lpstr>
      <vt:lpstr>Learning Intentions</vt:lpstr>
      <vt:lpstr>Success criteria </vt:lpstr>
      <vt:lpstr>How long does protein synthesis take?</vt:lpstr>
      <vt:lpstr>Gene Expression</vt:lpstr>
      <vt:lpstr>Gene Expression</vt:lpstr>
      <vt:lpstr>Research factors that control gene expression:</vt:lpstr>
      <vt:lpstr>Success criteria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 Johnson</cp:lastModifiedBy>
  <cp:revision>49</cp:revision>
  <dcterms:created xsi:type="dcterms:W3CDTF">2023-02-01T11:31:06Z</dcterms:created>
  <dcterms:modified xsi:type="dcterms:W3CDTF">2024-06-16T13:01:08Z</dcterms:modified>
</cp:coreProperties>
</file>

<file path=docProps/thumbnail.jpeg>
</file>